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401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52cca78e1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52cca78e1_0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a52cca78e1_0_3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52cca78e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a52cca78e1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a52cca78e1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547a790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a547a790f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a547a790f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547a790f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a547a790f0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a547a790f0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547a790f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a547a790f0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a547a790f0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547a790f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547a790f0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a547a790f0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6" name="Google Shape;266;ga547a790f0_0_3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52cca78e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52cca78e1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a52cca78e1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547a790f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a547a790f0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a547a790f0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547a790f0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a547a790f0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a547a790f0_1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547a790f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a547a790f0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a547a790f0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3" name="Google Shape;303;ga547a790f0_1_2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547a790f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547a790f0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a547a790f0_1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55e7dc4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a55e7dc4f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a55e7dc4f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25" name="Google Shape;325;ga55e7dc4f3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55e7dc4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a55e7dc4f3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a55e7dc4f3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55e7dc4f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a55e7dc4f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a55e7dc4f3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55e7dc4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a55e7dc4f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a55e7dc4f3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55e7dc4f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a55e7dc4f3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a55e7dc4f3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55e7dc4f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a55e7dc4f3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a55e7dc4f3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55e7dc4f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a55e7dc4f3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a55e7dc4f3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55e7dc4f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a55e7dc4f3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a55e7dc4f3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03" name="Google Shape;40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415" name="Google Shape;41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7" name="Google Shape;16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d51cde428386cf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d51cde428386cf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6d51cde428386cf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52cca78e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52cca78e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a52cca78e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98" name="Google Shape;19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52cca78e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a52cca78e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a52cca78e1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1" name="Google Shape;211;ga52cca78e1_0_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validation#authorizing-form-reques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validation#available-validation-rul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validation#working-with-error-messag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reques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ravel.com/docs/7.x/valid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/sess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foundation/" TargetMode="External"/><Relationship Id="rId13" Type="http://schemas.openxmlformats.org/officeDocument/2006/relationships/image" Target="../media/image24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www.vso.slack.com" TargetMode="External"/><Relationship Id="rId12" Type="http://schemas.openxmlformats.org/officeDocument/2006/relationships/hyperlink" Target="http://forum.softuni.b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b.com/VratsaSoftware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://gnezdoto.vratsasoftware.com/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www.nest.bg" TargetMode="External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WebDevelopment 2019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Laravel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Requests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&amp;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Validation</a:t>
            </a:r>
            <a:endParaRPr sz="70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A340C"/>
                </a:solidFill>
              </a:rPr>
              <a:t>Validate the data before adding a Level to a course.</a:t>
            </a:r>
            <a:endParaRPr sz="280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more complex validation scenarios, you may wish to create a </a:t>
            </a:r>
            <a:r>
              <a:rPr lang="en-US">
                <a:solidFill>
                  <a:srgbClr val="F2A818"/>
                </a:solidFill>
              </a:rPr>
              <a:t>"form request"</a:t>
            </a:r>
            <a:endParaRPr>
              <a:solidFill>
                <a:srgbClr val="F2A818"/>
              </a:solidFill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Form requests are </a:t>
            </a:r>
            <a:r>
              <a:rPr lang="en-US">
                <a:solidFill>
                  <a:srgbClr val="F2A818"/>
                </a:solidFill>
              </a:rPr>
              <a:t>custom request classes</a:t>
            </a:r>
            <a:r>
              <a:rPr lang="en-US"/>
              <a:t> that contain validation logic</a:t>
            </a:r>
            <a:endParaRPr/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To create a form request class, use </a:t>
            </a: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8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8" i="1"/>
              <a:t>This command creates a new class in  the </a:t>
            </a:r>
            <a:r>
              <a:rPr lang="en-US" sz="2898" i="1">
                <a:solidFill>
                  <a:srgbClr val="F2A818"/>
                </a:solidFill>
              </a:rPr>
              <a:t>app\Http\Requests </a:t>
            </a:r>
            <a:r>
              <a:rPr lang="en-US" sz="2898" i="1">
                <a:solidFill>
                  <a:srgbClr val="000000"/>
                </a:solidFill>
              </a:rPr>
              <a:t>folder</a:t>
            </a:r>
            <a:endParaRPr sz="2898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Custom Request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914400" y="4585375"/>
            <a:ext cx="10363200" cy="105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php artisan </a:t>
            </a:r>
            <a:r>
              <a:rPr lang="en-US" sz="23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make:request</a:t>
            </a: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AddLevelToCourseRequest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F2A818"/>
                </a:solidFill>
              </a:rPr>
              <a:t>step 1</a:t>
            </a:r>
            <a:r>
              <a:rPr lang="en-US" i="1"/>
              <a:t> </a:t>
            </a:r>
            <a:r>
              <a:rPr lang="en-US"/>
              <a:t>Determine if the user is authorized to make this request.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Custom Requests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914400" y="3035875"/>
            <a:ext cx="5559000" cy="2599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function authorize()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{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return true;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7736855" y="2751897"/>
            <a:ext cx="3530700" cy="1205400"/>
          </a:xfrm>
          <a:prstGeom prst="wedgeRoundRectCallout">
            <a:avLst>
              <a:gd name="adj1" fmla="val -137796"/>
              <a:gd name="adj2" fmla="val 9853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set to true, to allow all users to make this request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7903600" y="4743200"/>
            <a:ext cx="3530700" cy="1781400"/>
          </a:xfrm>
          <a:prstGeom prst="wedgeRoundRectCallout">
            <a:avLst>
              <a:gd name="adj1" fmla="val -142112"/>
              <a:gd name="adj2" fmla="val -4758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… or add more complex authorization logic here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see the documentation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F2A818"/>
                </a:solidFill>
              </a:rPr>
              <a:t>step 2</a:t>
            </a:r>
            <a:r>
              <a:rPr lang="en-US" i="1"/>
              <a:t> </a:t>
            </a:r>
            <a:r>
              <a:rPr lang="en-US"/>
              <a:t>Add validation rules that will apply to the request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Custom Requests</a:t>
            </a:r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914400" y="2619825"/>
            <a:ext cx="7725600" cy="3457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public function rules()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{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return [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‘level’ =&gt; ‘required|max:100’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];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9110525" y="2421925"/>
            <a:ext cx="2894400" cy="1503600"/>
          </a:xfrm>
          <a:prstGeom prst="wedgeRoundRectCallout">
            <a:avLst>
              <a:gd name="adj1" fmla="val -134268"/>
              <a:gd name="adj2" fmla="val 84344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rules will be checked in the order they are listed in the rules()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8295650" y="4940025"/>
            <a:ext cx="3530700" cy="1781400"/>
          </a:xfrm>
          <a:prstGeom prst="wedgeRoundRectCallout">
            <a:avLst>
              <a:gd name="adj1" fmla="val -2539"/>
              <a:gd name="adj2" fmla="val -3285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the available validation rules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see the documentation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F2A818"/>
                </a:solidFill>
              </a:rPr>
              <a:t>step 3</a:t>
            </a:r>
            <a:r>
              <a:rPr lang="en-US" i="1"/>
              <a:t> </a:t>
            </a:r>
            <a:r>
              <a:rPr lang="en-US"/>
              <a:t>Inject the custom request in the controller`s data-receiving method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Custom Requests</a:t>
            </a:r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60" name="Google Shape;260;p26"/>
          <p:cNvSpPr txBox="1"/>
          <p:nvPr/>
        </p:nvSpPr>
        <p:spPr>
          <a:xfrm>
            <a:off x="548075" y="2949800"/>
            <a:ext cx="10114800" cy="3574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function store_level_to_course( </a:t>
            </a:r>
            <a:r>
              <a:rPr lang="en-US" sz="14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AddLevelToCourseRequest</a:t>
            </a:r>
            <a:r>
              <a:rPr lang="en-US" sz="14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$request, Course $course )</a:t>
            </a:r>
            <a:endParaRPr sz="14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{</a:t>
            </a:r>
            <a:endParaRPr sz="14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	Level::create([</a:t>
            </a:r>
            <a:endParaRPr sz="14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		'level_name' =&gt; $request-&gt;level,</a:t>
            </a:r>
            <a:endParaRPr sz="14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		'course_id'  =&gt; $course-&gt;id</a:t>
            </a:r>
            <a:endParaRPr sz="14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	]);</a:t>
            </a:r>
            <a:endParaRPr sz="14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	return redirect()-&gt;route('courses.levels_list', $course-&gt;id );</a:t>
            </a:r>
            <a:endParaRPr sz="14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4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8290800" y="4229300"/>
            <a:ext cx="3901200" cy="1503600"/>
          </a:xfrm>
          <a:prstGeom prst="wedgeRoundRectCallout">
            <a:avLst>
              <a:gd name="adj1" fmla="val -108343"/>
              <a:gd name="adj2" fmla="val -8261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 Request class is replaced by the custom request class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/>
        </p:nvSpPr>
        <p:spPr>
          <a:xfrm>
            <a:off x="4596000" y="2347225"/>
            <a:ext cx="30000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 Errors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Validation Errors</a:t>
            </a:r>
            <a:endParaRPr/>
          </a:p>
        </p:txBody>
      </p:sp>
      <p:sp>
        <p:nvSpPr>
          <p:cNvPr id="275" name="Google Shape;275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2840750" y="1664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Validation Errors</a:t>
            </a:r>
            <a:endParaRPr/>
          </a:p>
        </p:txBody>
      </p:sp>
      <p:sp>
        <p:nvSpPr>
          <p:cNvPr id="278" name="Google Shape;278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If validation fails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Laravel automatically redirects back.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All errors are put in an instance of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A818"/>
                </a:solidFill>
              </a:rPr>
              <a:t>Illuminate\Support\MessageBag -</a:t>
            </a:r>
            <a:endParaRPr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A818"/>
                </a:solidFill>
              </a:rPr>
              <a:t>$error /errorBag/</a:t>
            </a:r>
            <a:endParaRPr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434343"/>
                </a:solidFill>
              </a:rPr>
              <a:t>available to all views 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434343"/>
                </a:solidFill>
              </a:rPr>
              <a:t>Access all validation errors in a view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Validation Errors</a:t>
            </a:r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7" name="Google Shape;287;p29"/>
          <p:cNvSpPr txBox="1"/>
          <p:nvPr/>
        </p:nvSpPr>
        <p:spPr>
          <a:xfrm>
            <a:off x="914400" y="2949800"/>
            <a:ext cx="5516100" cy="3574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@if ($errors-&gt;any())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	&lt;div class="alert alert-danger"&gt;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	&lt;ul&gt;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	@foreach (</a:t>
            </a:r>
            <a:r>
              <a:rPr lang="en-US" sz="1500" b="1">
                <a:solidFill>
                  <a:srgbClr val="9933FF"/>
                </a:solidFill>
                <a:latin typeface="Consolas"/>
                <a:ea typeface="Consolas"/>
                <a:cs typeface="Consolas"/>
                <a:sym typeface="Consolas"/>
              </a:rPr>
              <a:t>$errors-&gt;all() as $error</a:t>
            </a: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    	&lt;li&gt;{{ </a:t>
            </a:r>
            <a:r>
              <a:rPr lang="en-US" sz="1500" b="1">
                <a:solidFill>
                  <a:srgbClr val="9933FF"/>
                </a:solidFill>
                <a:latin typeface="Consolas"/>
                <a:ea typeface="Consolas"/>
                <a:cs typeface="Consolas"/>
                <a:sym typeface="Consolas"/>
              </a:rPr>
              <a:t>$error</a:t>
            </a: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}}&lt;/li&gt;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	@endforeach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	&lt;/ul&gt;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	&lt;/div&gt;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@endif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7185725" y="3770175"/>
            <a:ext cx="3901200" cy="1503600"/>
          </a:xfrm>
          <a:prstGeom prst="wedgeRoundRectCallout">
            <a:avLst>
              <a:gd name="adj1" fmla="val -5369"/>
              <a:gd name="adj2" fmla="val -4062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available $error methods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see documentation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>
            <a:spLocks noGrp="1"/>
          </p:cNvSpPr>
          <p:nvPr>
            <p:ph type="body" idx="1"/>
          </p:nvPr>
        </p:nvSpPr>
        <p:spPr>
          <a:xfrm>
            <a:off x="186900" y="1520325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434343"/>
                </a:solidFill>
              </a:rPr>
              <a:t> Access specific error if exists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Validation Errors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7" name="Google Shape;297;p30"/>
          <p:cNvSpPr txBox="1"/>
          <p:nvPr/>
        </p:nvSpPr>
        <p:spPr>
          <a:xfrm>
            <a:off x="914400" y="2619800"/>
            <a:ext cx="7610700" cy="2654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@if($errors-&gt;</a:t>
            </a:r>
            <a:r>
              <a:rPr lang="en-US" sz="18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has('level')</a:t>
            </a:r>
            <a:r>
              <a:rPr lang="en-US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&lt;div class="col-sm-7 col-sm-offset-1 text-danger"&gt;</a:t>
            </a:r>
            <a:endParaRPr sz="18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	 {{ $errors-&gt;first('level') }}</a:t>
            </a:r>
            <a:endParaRPr sz="18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&lt;/div&gt;</a:t>
            </a:r>
            <a:endParaRPr sz="18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@endif </a:t>
            </a:r>
            <a:endParaRPr sz="18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6870075" y="4918125"/>
            <a:ext cx="3901200" cy="1503600"/>
          </a:xfrm>
          <a:prstGeom prst="wedgeRoundRectCallout">
            <a:avLst>
              <a:gd name="adj1" fmla="val -128570"/>
              <a:gd name="adj2" fmla="val -100755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display the error message of the first failed validation rule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/>
        </p:nvSpPr>
        <p:spPr>
          <a:xfrm>
            <a:off x="4596000" y="2160700"/>
            <a:ext cx="30000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 Error Messages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chemeClr val="hlink"/>
                </a:solidFill>
                <a:hlinkClick r:id="rId3"/>
              </a:rPr>
              <a:t>1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.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Request Path &amp; Method</a:t>
            </a:r>
            <a:endParaRPr sz="20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2. Retrieving Input</a:t>
            </a:r>
            <a:endParaRPr sz="20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3. Old Input</a:t>
            </a:r>
            <a:endParaRPr sz="20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4A8A"/>
                </a:solidFill>
              </a:rPr>
              <a:t>4. Validation -</a:t>
            </a:r>
            <a:r>
              <a:rPr lang="en-US" sz="2000" dirty="0">
                <a:solidFill>
                  <a:srgbClr val="474A8A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2000" u="sng" dirty="0">
                <a:solidFill>
                  <a:schemeClr val="hlink"/>
                </a:solidFill>
                <a:hlinkClick r:id="rId4"/>
              </a:rPr>
              <a:t>Introduction</a:t>
            </a:r>
            <a:endParaRPr sz="20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4A8A"/>
                </a:solidFill>
              </a:rPr>
              <a:t>5. Validate form data in the controller</a:t>
            </a:r>
            <a:endParaRPr sz="2000" dirty="0">
              <a:solidFill>
                <a:srgbClr val="474A8A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4A8A"/>
                </a:solidFill>
              </a:rPr>
              <a:t>6. Custom Request</a:t>
            </a:r>
            <a:endParaRPr sz="2000" dirty="0">
              <a:solidFill>
                <a:srgbClr val="474A8A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4A8A"/>
                </a:solidFill>
              </a:rPr>
              <a:t>7. Validation rules</a:t>
            </a:r>
            <a:endParaRPr sz="2000" dirty="0">
              <a:solidFill>
                <a:srgbClr val="474A8A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4A8A"/>
                </a:solidFill>
              </a:rPr>
              <a:t>8. Validation Error messages</a:t>
            </a:r>
            <a:endParaRPr sz="2000" dirty="0">
              <a:solidFill>
                <a:srgbClr val="474A8A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4A8A"/>
                </a:solidFill>
              </a:rPr>
              <a:t>9. Custom Validation Error Messages</a:t>
            </a:r>
            <a:endParaRPr sz="2000" dirty="0">
              <a:solidFill>
                <a:srgbClr val="474A8A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4A8A"/>
                </a:solidFill>
              </a:rPr>
              <a:t>10. Session. Flash Messages</a:t>
            </a:r>
            <a:endParaRPr sz="2000" dirty="0">
              <a:solidFill>
                <a:srgbClr val="474A8A"/>
              </a:solidFill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body" idx="1"/>
          </p:nvPr>
        </p:nvSpPr>
        <p:spPr>
          <a:xfrm>
            <a:off x="186900" y="1520200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 i="1">
                <a:solidFill>
                  <a:srgbClr val="333333"/>
                </a:solidFill>
              </a:rPr>
              <a:t>You may set </a:t>
            </a:r>
            <a:r>
              <a:rPr lang="en-US" sz="2798" i="1">
                <a:solidFill>
                  <a:srgbClr val="F2A818"/>
                </a:solidFill>
              </a:rPr>
              <a:t>custom error messages</a:t>
            </a:r>
            <a:r>
              <a:rPr lang="en-US" sz="2798" i="1">
                <a:solidFill>
                  <a:srgbClr val="333333"/>
                </a:solidFill>
              </a:rPr>
              <a:t> for validation instead of the defaults. </a:t>
            </a:r>
            <a:endParaRPr sz="2798" i="1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 i="1">
                <a:solidFill>
                  <a:srgbClr val="333333"/>
                </a:solidFill>
              </a:rPr>
              <a:t>	Add </a:t>
            </a:r>
            <a:r>
              <a:rPr lang="en-US" sz="2798" i="1">
                <a:solidFill>
                  <a:srgbClr val="F2A818"/>
                </a:solidFill>
              </a:rPr>
              <a:t>messages method</a:t>
            </a:r>
            <a:r>
              <a:rPr lang="en-US" sz="2798" i="1">
                <a:solidFill>
                  <a:srgbClr val="333333"/>
                </a:solidFill>
              </a:rPr>
              <a:t> in the custom request class</a:t>
            </a:r>
            <a:endParaRPr sz="2798" i="1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Custom Error Messages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4" name="Google Shape;314;p32"/>
          <p:cNvSpPr txBox="1"/>
          <p:nvPr/>
        </p:nvSpPr>
        <p:spPr>
          <a:xfrm>
            <a:off x="1072100" y="2978500"/>
            <a:ext cx="10121700" cy="3443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public function messages() {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	return [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	'level.required' =&gt; 'Полето :attribute е задължително!',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	'level.min'  	=&gt; 'Въведете минимум :min знака!',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	'level.max' 	=&gt; 'Въведете максимум :max знака!',      	 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	];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7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3288134" y="4521830"/>
            <a:ext cx="1145100" cy="539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6754734" y="4521830"/>
            <a:ext cx="1145100" cy="539700"/>
          </a:xfrm>
          <a:prstGeom prst="ellipse">
            <a:avLst/>
          </a:pr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2"/>
          <p:cNvSpPr/>
          <p:nvPr/>
        </p:nvSpPr>
        <p:spPr>
          <a:xfrm rot="-10466020" flipH="1">
            <a:off x="3666152" y="5002573"/>
            <a:ext cx="3777008" cy="369083"/>
          </a:xfrm>
          <a:custGeom>
            <a:avLst/>
            <a:gdLst/>
            <a:ahLst/>
            <a:cxnLst/>
            <a:rect l="l" t="t" r="r" b="b"/>
            <a:pathLst>
              <a:path w="6371522" h="5452962" extrusionOk="0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 cap="flat" cmpd="sng">
            <a:solidFill>
              <a:srgbClr val="F2A8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2"/>
          <p:cNvSpPr/>
          <p:nvPr/>
        </p:nvSpPr>
        <p:spPr>
          <a:xfrm flipH="1">
            <a:off x="-57500" y="3672100"/>
            <a:ext cx="1796400" cy="1147800"/>
          </a:xfrm>
          <a:prstGeom prst="wedgeRoundRectCallout">
            <a:avLst>
              <a:gd name="adj1" fmla="val -91530"/>
              <a:gd name="adj2" fmla="val 2581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list rules for every field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2"/>
          <p:cNvSpPr/>
          <p:nvPr/>
        </p:nvSpPr>
        <p:spPr>
          <a:xfrm flipH="1">
            <a:off x="7591225" y="3150675"/>
            <a:ext cx="2325600" cy="975600"/>
          </a:xfrm>
          <a:prstGeom prst="wedgeRoundRectCallout">
            <a:avLst>
              <a:gd name="adj1" fmla="val 83398"/>
              <a:gd name="adj2" fmla="val 53748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will display the field name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2"/>
          <p:cNvSpPr/>
          <p:nvPr/>
        </p:nvSpPr>
        <p:spPr>
          <a:xfrm flipH="1">
            <a:off x="4524550" y="5710200"/>
            <a:ext cx="1905900" cy="975600"/>
          </a:xfrm>
          <a:prstGeom prst="wedgeRoundRectCallout">
            <a:avLst>
              <a:gd name="adj1" fmla="val 1853"/>
              <a:gd name="adj2" fmla="val -7424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display the min value dinamically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/>
        </p:nvSpPr>
        <p:spPr>
          <a:xfrm>
            <a:off x="4596000" y="2218075"/>
            <a:ext cx="30000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Sessions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Flash Messages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Sessions. Flash Messages.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2840750" y="1664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Sessions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7" name="Google Shape;337;p3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for using sessions in Laravel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see documentation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Sessions. Flash Messages.</a:t>
            </a: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45" name="Google Shape;345;p35"/>
          <p:cNvSpPr txBox="1"/>
          <p:nvPr/>
        </p:nvSpPr>
        <p:spPr>
          <a:xfrm>
            <a:off x="2840750" y="1664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Flash Messages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Messages stored in a session for the next request only.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Often used to inform user for successful action -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inserting, updating or deleting data.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186900" y="1520200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 i="1">
                <a:solidFill>
                  <a:srgbClr val="F2A818"/>
                </a:solidFill>
              </a:rPr>
              <a:t>Flash a message</a:t>
            </a:r>
            <a:r>
              <a:rPr lang="en-US" sz="2798" i="1">
                <a:solidFill>
                  <a:srgbClr val="333333"/>
                </a:solidFill>
              </a:rPr>
              <a:t> in the controller </a:t>
            </a:r>
            <a:endParaRPr sz="2798" i="1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98" i="1">
              <a:solidFill>
                <a:srgbClr val="333333"/>
              </a:solidFill>
            </a:endParaRPr>
          </a:p>
          <a:p>
            <a:pPr marL="457200" lvl="0" indent="-406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98"/>
              <a:buChar char="-"/>
            </a:pPr>
            <a:r>
              <a:rPr lang="en-US" sz="2798" i="1">
                <a:solidFill>
                  <a:srgbClr val="F2A818"/>
                </a:solidFill>
              </a:rPr>
              <a:t>redirecting to a route</a:t>
            </a:r>
            <a:r>
              <a:rPr lang="en-US" sz="2798" i="1">
                <a:solidFill>
                  <a:srgbClr val="333333"/>
                </a:solidFill>
              </a:rPr>
              <a:t> with a flash message</a:t>
            </a:r>
            <a:endParaRPr sz="2798" i="1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Sessions. Flash Messages.</a:t>
            </a:r>
            <a:endParaRPr/>
          </a:p>
        </p:txBody>
      </p:sp>
      <p:sp>
        <p:nvSpPr>
          <p:cNvPr id="355" name="Google Shape;355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56" name="Google Shape;356;p36"/>
          <p:cNvSpPr txBox="1"/>
          <p:nvPr/>
        </p:nvSpPr>
        <p:spPr>
          <a:xfrm>
            <a:off x="705875" y="3136300"/>
            <a:ext cx="10961400" cy="2094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public function my_function()</a:t>
            </a:r>
            <a:endParaRPr sz="15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return redirect()-&gt;route(‘route_name’)-&gt;</a:t>
            </a:r>
            <a:r>
              <a:rPr lang="en-US" sz="15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with(</a:t>
            </a:r>
            <a:r>
              <a:rPr lang="en-US" sz="15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‘success_message’</a:t>
            </a:r>
            <a:r>
              <a:rPr lang="en-US" sz="15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99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‘Another flash message’</a:t>
            </a:r>
            <a:r>
              <a:rPr lang="en-US" sz="1599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5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7" name="Google Shape;357;p36"/>
          <p:cNvSpPr/>
          <p:nvPr/>
        </p:nvSpPr>
        <p:spPr>
          <a:xfrm flipH="1">
            <a:off x="8218250" y="5745825"/>
            <a:ext cx="2325600" cy="975600"/>
          </a:xfrm>
          <a:prstGeom prst="wedgeRoundRectCallout">
            <a:avLst>
              <a:gd name="adj1" fmla="val 5958"/>
              <a:gd name="adj2" fmla="val -15291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message text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6"/>
          <p:cNvSpPr/>
          <p:nvPr/>
        </p:nvSpPr>
        <p:spPr>
          <a:xfrm flipH="1">
            <a:off x="9020550" y="1873750"/>
            <a:ext cx="2173200" cy="1368600"/>
          </a:xfrm>
          <a:prstGeom prst="wedgeRoundRectCallout">
            <a:avLst>
              <a:gd name="adj1" fmla="val 106854"/>
              <a:gd name="adj2" fmla="val 97942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name of the message to look for in the MessageBag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>
            <a:spLocks noGrp="1"/>
          </p:cNvSpPr>
          <p:nvPr>
            <p:ph type="body" idx="1"/>
          </p:nvPr>
        </p:nvSpPr>
        <p:spPr>
          <a:xfrm>
            <a:off x="186900" y="1520200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 i="1">
                <a:solidFill>
                  <a:srgbClr val="F2A818"/>
                </a:solidFill>
              </a:rPr>
              <a:t>Flash a message</a:t>
            </a:r>
            <a:r>
              <a:rPr lang="en-US" sz="2798" i="1">
                <a:solidFill>
                  <a:srgbClr val="333333"/>
                </a:solidFill>
              </a:rPr>
              <a:t> in the controller </a:t>
            </a:r>
            <a:endParaRPr sz="2798" i="1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98" i="1">
              <a:solidFill>
                <a:srgbClr val="333333"/>
              </a:solidFill>
            </a:endParaRPr>
          </a:p>
          <a:p>
            <a:pPr marL="457200" lvl="0" indent="-406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98"/>
              <a:buChar char="-"/>
            </a:pPr>
            <a:r>
              <a:rPr lang="en-US" sz="2798" i="1">
                <a:solidFill>
                  <a:srgbClr val="333333"/>
                </a:solidFill>
              </a:rPr>
              <a:t>using Session facade</a:t>
            </a:r>
            <a:r>
              <a:rPr lang="en-US" sz="2798" i="1">
                <a:solidFill>
                  <a:srgbClr val="F2A818"/>
                </a:solidFill>
              </a:rPr>
              <a:t> - for more complex logic</a:t>
            </a:r>
            <a:endParaRPr/>
          </a:p>
        </p:txBody>
      </p:sp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Sessions. Flash Messages.</a:t>
            </a: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67" name="Google Shape;367;p37"/>
          <p:cNvSpPr txBox="1"/>
          <p:nvPr/>
        </p:nvSpPr>
        <p:spPr>
          <a:xfrm>
            <a:off x="1997150" y="3136300"/>
            <a:ext cx="8063100" cy="97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Session::flash('message','This is a message!');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37"/>
          <p:cNvSpPr/>
          <p:nvPr/>
        </p:nvSpPr>
        <p:spPr>
          <a:xfrm flipH="1">
            <a:off x="8777825" y="5093150"/>
            <a:ext cx="2325600" cy="975600"/>
          </a:xfrm>
          <a:prstGeom prst="wedgeRoundRectCallout">
            <a:avLst>
              <a:gd name="adj1" fmla="val 94795"/>
              <a:gd name="adj2" fmla="val -180709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message text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7"/>
          <p:cNvSpPr/>
          <p:nvPr/>
        </p:nvSpPr>
        <p:spPr>
          <a:xfrm flipH="1">
            <a:off x="928675" y="4700150"/>
            <a:ext cx="2173200" cy="1368600"/>
          </a:xfrm>
          <a:prstGeom prst="wedgeRoundRectCallout">
            <a:avLst>
              <a:gd name="adj1" fmla="val -138466"/>
              <a:gd name="adj2" fmla="val -10975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name of the message to look for in the MessageBag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body" idx="1"/>
          </p:nvPr>
        </p:nvSpPr>
        <p:spPr>
          <a:xfrm>
            <a:off x="186900" y="1520200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06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98"/>
              <a:buChar char="-"/>
            </a:pPr>
            <a:r>
              <a:rPr lang="en-US" sz="2798" i="1">
                <a:solidFill>
                  <a:srgbClr val="F2A818"/>
                </a:solidFill>
              </a:rPr>
              <a:t>Display</a:t>
            </a:r>
            <a:r>
              <a:rPr lang="en-US" sz="2798" i="1">
                <a:solidFill>
                  <a:srgbClr val="333333"/>
                </a:solidFill>
              </a:rPr>
              <a:t> the flash message in the view</a:t>
            </a:r>
            <a:endParaRPr sz="2798" i="1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Sessions. Flash Messages.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605425" y="2763275"/>
            <a:ext cx="6786300" cy="2094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@if(Session::has('</a:t>
            </a:r>
            <a:r>
              <a:rPr lang="en-US" sz="20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success_message</a:t>
            </a: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'))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{{Session::get('</a:t>
            </a:r>
            <a:r>
              <a:rPr lang="en-US" sz="20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success_message</a:t>
            </a: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') }}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@endif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38"/>
          <p:cNvSpPr/>
          <p:nvPr/>
        </p:nvSpPr>
        <p:spPr>
          <a:xfrm flipH="1">
            <a:off x="8548225" y="4931200"/>
            <a:ext cx="2325600" cy="1490400"/>
          </a:xfrm>
          <a:prstGeom prst="wedgeRoundRectCallout">
            <a:avLst>
              <a:gd name="adj1" fmla="val 158338"/>
              <a:gd name="adj2" fmla="val -96306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Display the message</a:t>
            </a: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8"/>
          <p:cNvSpPr/>
          <p:nvPr/>
        </p:nvSpPr>
        <p:spPr>
          <a:xfrm flipH="1">
            <a:off x="8367350" y="1701575"/>
            <a:ext cx="3099000" cy="1311300"/>
          </a:xfrm>
          <a:prstGeom prst="wedgeRoundRectCallout">
            <a:avLst>
              <a:gd name="adj1" fmla="val 103704"/>
              <a:gd name="adj2" fmla="val 48473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Check if expected message has been set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186900" y="1520200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 i="1">
                <a:solidFill>
                  <a:srgbClr val="F2A818"/>
                </a:solidFill>
              </a:rPr>
              <a:t>Flash a message</a:t>
            </a:r>
            <a:r>
              <a:rPr lang="en-US" sz="2798" i="1">
                <a:solidFill>
                  <a:srgbClr val="333333"/>
                </a:solidFill>
              </a:rPr>
              <a:t> in the controller </a:t>
            </a:r>
            <a:endParaRPr sz="2798" i="1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98" i="1">
              <a:solidFill>
                <a:srgbClr val="333333"/>
              </a:solidFill>
            </a:endParaRPr>
          </a:p>
          <a:p>
            <a:pPr marL="457200" lvl="0" indent="-406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98"/>
              <a:buChar char="-"/>
            </a:pPr>
            <a:r>
              <a:rPr lang="en-US" sz="2798" i="1">
                <a:solidFill>
                  <a:srgbClr val="333333"/>
                </a:solidFill>
              </a:rPr>
              <a:t>using Session facade</a:t>
            </a:r>
            <a:r>
              <a:rPr lang="en-US" sz="2798" i="1">
                <a:solidFill>
                  <a:srgbClr val="F2A818"/>
                </a:solidFill>
              </a:rPr>
              <a:t> - for more complex logic, multiple messages</a:t>
            </a:r>
            <a:endParaRPr sz="2798" i="1">
              <a:solidFill>
                <a:srgbClr val="F2A818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8" i="1">
                <a:solidFill>
                  <a:srgbClr val="F2A818"/>
                </a:solidFill>
              </a:rPr>
              <a:t> </a:t>
            </a:r>
            <a:endParaRPr/>
          </a:p>
        </p:txBody>
      </p:sp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Sessions. Flash Messages.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89" name="Google Shape;389;p39"/>
          <p:cNvSpPr txBox="1"/>
          <p:nvPr/>
        </p:nvSpPr>
        <p:spPr>
          <a:xfrm>
            <a:off x="1997150" y="3136300"/>
            <a:ext cx="8063100" cy="2008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Session::flash('message','This is a message!'); 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Session::flash('alert-class','alert-danger');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body" idx="1"/>
          </p:nvPr>
        </p:nvSpPr>
        <p:spPr>
          <a:xfrm>
            <a:off x="186900" y="1520200"/>
            <a:ext cx="11818200" cy="49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06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98"/>
              <a:buChar char="-"/>
            </a:pPr>
            <a:r>
              <a:rPr lang="en-US" sz="2798" i="1">
                <a:solidFill>
                  <a:srgbClr val="F2A818"/>
                </a:solidFill>
              </a:rPr>
              <a:t>Display</a:t>
            </a:r>
            <a:r>
              <a:rPr lang="en-US" sz="2798" i="1">
                <a:solidFill>
                  <a:srgbClr val="333333"/>
                </a:solidFill>
              </a:rPr>
              <a:t> the flash message in the view</a:t>
            </a:r>
            <a:endParaRPr sz="2798" i="1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96" name="Google Shape;396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Sessions. Flash Messages.</a:t>
            </a:r>
            <a:endParaRPr/>
          </a:p>
        </p:txBody>
      </p:sp>
      <p:sp>
        <p:nvSpPr>
          <p:cNvPr id="397" name="Google Shape;397;p4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605425" y="2763275"/>
            <a:ext cx="8794800" cy="33141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@if(Session::has('message'))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&lt;p class="alert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{{ Session::get('alert-class') }}"&gt;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{{Session::get('message') }}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99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@endif</a:t>
            </a: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99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60" name="Google Shape;16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4"/>
              </a:rPr>
              <a:t>www.</a:t>
            </a: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gnezdoto.vratsasoftware.com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6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6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6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7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19" name="Google Shape;419;p4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3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3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/>
        </p:nvSpPr>
        <p:spPr>
          <a:xfrm>
            <a:off x="4596000" y="1851600"/>
            <a:ext cx="30000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Validate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Form Data in the Controller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A340C"/>
                </a:solidFill>
              </a:rPr>
              <a:t>Validate the data before creating or updating a hall.</a:t>
            </a:r>
            <a:endParaRPr sz="280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/>
              <a:t>ValidatesRequests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A340C"/>
                </a:solidFill>
              </a:rPr>
              <a:t>Laravel's base controller class uses a </a:t>
            </a:r>
            <a:r>
              <a:rPr lang="en-US" sz="3400" b="1">
                <a:solidFill>
                  <a:schemeClr val="dk1"/>
                </a:solidFill>
              </a:rPr>
              <a:t>ValidatesRequests</a:t>
            </a:r>
            <a:r>
              <a:rPr lang="en-US" sz="3400">
                <a:solidFill>
                  <a:srgbClr val="1A340C"/>
                </a:solidFill>
              </a:rPr>
              <a:t> trait which provides a convenient method</a:t>
            </a:r>
            <a:endParaRPr sz="3400">
              <a:solidFill>
                <a:srgbClr val="1A340C"/>
              </a:solidFill>
            </a:endParaRP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A340C"/>
                </a:solidFill>
              </a:rPr>
              <a:t>to validate incoming HTTP requests with a variety of powerful validation rules</a:t>
            </a:r>
            <a:endParaRPr sz="340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5" name="Google Shape;185;p1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/>
              <a:t>ValidatesRequests</a:t>
            </a:r>
            <a:endParaRPr sz="203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>
                <a:solidFill>
                  <a:srgbClr val="F2A818"/>
                </a:solidFill>
              </a:rPr>
              <a:t>validate() </a:t>
            </a:r>
            <a:r>
              <a:rPr lang="en-US">
                <a:solidFill>
                  <a:srgbClr val="000000"/>
                </a:solidFill>
              </a:rPr>
              <a:t>accepts the incoming request and a set of validation rules as parameters</a:t>
            </a:r>
            <a:endParaRPr>
              <a:solidFill>
                <a:srgbClr val="000000"/>
              </a:solidFill>
            </a:endParaRPr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If </a:t>
            </a:r>
            <a:r>
              <a:rPr lang="en-US">
                <a:solidFill>
                  <a:srgbClr val="F2A818"/>
                </a:solidFill>
              </a:rPr>
              <a:t>the data </a:t>
            </a:r>
            <a:r>
              <a:rPr lang="en-US"/>
              <a:t>passes the validation rules - the next lines of code are executed</a:t>
            </a:r>
            <a:endParaRPr/>
          </a:p>
          <a:p>
            <a:pPr marL="989981" lvl="1" indent="-29821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else Laravel returns error messages for the failed validation rules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validate()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validate()</a:t>
            </a: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384525" y="1644200"/>
            <a:ext cx="8364300" cy="49497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rgbClr val="8FB4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public function store(Request $request)</a:t>
            </a:r>
            <a:endParaRPr sz="2000"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	$this-&gt;</a:t>
            </a:r>
            <a:r>
              <a:rPr lang="en-US" sz="2000" b="1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validate</a:t>
            </a:r>
            <a:r>
              <a:rPr lang="en-US" sz="2000" b="1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($request, [</a:t>
            </a:r>
            <a:endParaRPr sz="2000"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    	'hall_name' =&gt; 'required|unique:halls|max:100',</a:t>
            </a:r>
            <a:endParaRPr sz="2000"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    	]);</a:t>
            </a:r>
            <a:endParaRPr sz="2000"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   // The hall data is valid, store new hall in database...</a:t>
            </a:r>
            <a:endParaRPr sz="2000"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3" name="Google Shape;203;p20"/>
          <p:cNvSpPr/>
          <p:nvPr/>
        </p:nvSpPr>
        <p:spPr>
          <a:xfrm flipH="1">
            <a:off x="190550" y="1136550"/>
            <a:ext cx="5393400" cy="765900"/>
          </a:xfrm>
          <a:prstGeom prst="wedgeRoundRectCallout">
            <a:avLst>
              <a:gd name="adj1" fmla="val -35369"/>
              <a:gd name="adj2" fmla="val 8787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rgbClr val="1A334B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store new hall in the database</a:t>
            </a: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0537" y="3905741"/>
            <a:ext cx="2334000" cy="1507200"/>
          </a:xfrm>
          <a:prstGeom prst="wedgeRoundRectCallout">
            <a:avLst>
              <a:gd name="adj1" fmla="val 102249"/>
              <a:gd name="adj2" fmla="val -47742"/>
              <a:gd name="adj3" fmla="val 16667"/>
            </a:avLst>
          </a:prstGeom>
          <a:solidFill>
            <a:schemeClr val="dk1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form field name to validate</a:t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9286355" y="3971397"/>
            <a:ext cx="3530700" cy="1205400"/>
          </a:xfrm>
          <a:prstGeom prst="wedgeRoundRectCallout">
            <a:avLst>
              <a:gd name="adj1" fmla="val -85782"/>
              <a:gd name="adj2" fmla="val -50244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set of validation rules</a:t>
            </a: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8577927" y="1644200"/>
            <a:ext cx="2334000" cy="1044300"/>
          </a:xfrm>
          <a:prstGeom prst="wedgeRoundRectCallout">
            <a:avLst>
              <a:gd name="adj1" fmla="val -140164"/>
              <a:gd name="adj2" fmla="val 98377"/>
              <a:gd name="adj3" fmla="val 16667"/>
            </a:avLst>
          </a:prstGeom>
          <a:solidFill>
            <a:schemeClr val="dk2">
              <a:alpha val="80000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form data</a:t>
            </a: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/>
        </p:nvSpPr>
        <p:spPr>
          <a:xfrm>
            <a:off x="4596000" y="2347225"/>
            <a:ext cx="30000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 Requests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SC Programming PHP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1062</Words>
  <Application>Microsoft Office PowerPoint</Application>
  <PresentationFormat>По избор</PresentationFormat>
  <Paragraphs>273</Paragraphs>
  <Slides>31</Slides>
  <Notes>31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31</vt:i4>
      </vt:variant>
    </vt:vector>
  </HeadingPairs>
  <TitlesOfParts>
    <vt:vector size="37" baseType="lpstr">
      <vt:lpstr>Arial</vt:lpstr>
      <vt:lpstr>Calibri</vt:lpstr>
      <vt:lpstr>Roboto</vt:lpstr>
      <vt:lpstr>Consolas</vt:lpstr>
      <vt:lpstr>Noto Sans Symbols</vt:lpstr>
      <vt:lpstr>VSC Programming PHP</vt:lpstr>
      <vt:lpstr>Laravel Requests  &amp; Validation</vt:lpstr>
      <vt:lpstr>Table of Contents</vt:lpstr>
      <vt:lpstr>Learn to Search in Internet</vt:lpstr>
      <vt:lpstr>Презентация на PowerPoint</vt:lpstr>
      <vt:lpstr>Task 1</vt:lpstr>
      <vt:lpstr>ValidatesRequests</vt:lpstr>
      <vt:lpstr>validate()</vt:lpstr>
      <vt:lpstr>validate()</vt:lpstr>
      <vt:lpstr>Презентация на PowerPoint</vt:lpstr>
      <vt:lpstr>Task </vt:lpstr>
      <vt:lpstr>Custom Request</vt:lpstr>
      <vt:lpstr>Custom Requests</vt:lpstr>
      <vt:lpstr>Custom Requests</vt:lpstr>
      <vt:lpstr>Custom Requests</vt:lpstr>
      <vt:lpstr>Презентация на PowerPoint</vt:lpstr>
      <vt:lpstr>Validation Errors</vt:lpstr>
      <vt:lpstr>Validation Errors</vt:lpstr>
      <vt:lpstr>Validation Errors</vt:lpstr>
      <vt:lpstr>Презентация на PowerPoint</vt:lpstr>
      <vt:lpstr>Custom Error Messages</vt:lpstr>
      <vt:lpstr>Презентация на PowerPoint</vt:lpstr>
      <vt:lpstr>Sessions. Flash Messages.</vt:lpstr>
      <vt:lpstr>Sessions. Flash Messages.</vt:lpstr>
      <vt:lpstr>Sessions. Flash Messages.</vt:lpstr>
      <vt:lpstr>Sessions. Flash Messages.</vt:lpstr>
      <vt:lpstr>Sessions. Flash Messages.</vt:lpstr>
      <vt:lpstr>Sessions. Flash Messages.</vt:lpstr>
      <vt:lpstr>Sessions. Flash Messages.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Requests  &amp; Validation</dc:title>
  <dc:creator>Milena</dc:creator>
  <cp:lastModifiedBy>Ariel</cp:lastModifiedBy>
  <cp:revision>1</cp:revision>
  <dcterms:modified xsi:type="dcterms:W3CDTF">2020-10-28T16:47:26Z</dcterms:modified>
</cp:coreProperties>
</file>